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4781CA-0851-446D-B71C-A83DBAF68EC3}" type="datetimeFigureOut">
              <a:rPr lang="en-US" smtClean="0"/>
              <a:t>3/22/2020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7CDB7C-5751-4E61-911D-3442F01C042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7CDB7C-5751-4E61-911D-3442F01C0422}"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B3D20C6-24D8-4724-885C-927D28B34D1C}" type="datetimeFigureOut">
              <a:rPr lang="en-US" smtClean="0"/>
              <a:pPr/>
              <a:t>3/22/2020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EAC73E9-0AA9-4783-A083-19671750ED8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3D20C6-24D8-4724-885C-927D28B34D1C}" type="datetimeFigureOut">
              <a:rPr lang="en-US" smtClean="0"/>
              <a:pPr/>
              <a:t>3/22/2020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EAC73E9-0AA9-4783-A083-19671750ED8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EB3D20C6-24D8-4724-885C-927D28B34D1C}" type="datetimeFigureOut">
              <a:rPr lang="en-US" smtClean="0"/>
              <a:pPr/>
              <a:t>3/22/2020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EAC73E9-0AA9-4783-A083-19671750ED8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3D20C6-24D8-4724-885C-927D28B34D1C}" type="datetimeFigureOut">
              <a:rPr lang="en-US" smtClean="0"/>
              <a:pPr/>
              <a:t>3/22/2020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EAC73E9-0AA9-4783-A083-19671750ED8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B3D20C6-24D8-4724-885C-927D28B34D1C}" type="datetimeFigureOut">
              <a:rPr lang="en-US" smtClean="0"/>
              <a:pPr/>
              <a:t>3/22/2020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EAC73E9-0AA9-4783-A083-19671750ED8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B3D20C6-24D8-4724-885C-927D28B34D1C}" type="datetimeFigureOut">
              <a:rPr lang="en-US" smtClean="0"/>
              <a:pPr/>
              <a:t>3/22/2020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EAC73E9-0AA9-4783-A083-19671750ED8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B3D20C6-24D8-4724-885C-927D28B34D1C}" type="datetimeFigureOut">
              <a:rPr lang="en-US" smtClean="0"/>
              <a:pPr/>
              <a:t>3/22/2020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EAC73E9-0AA9-4783-A083-19671750ED8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B3D20C6-24D8-4724-885C-927D28B34D1C}" type="datetimeFigureOut">
              <a:rPr lang="en-US" smtClean="0"/>
              <a:pPr/>
              <a:t>3/22/2020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EAC73E9-0AA9-4783-A083-19671750ED8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EB3D20C6-24D8-4724-885C-927D28B34D1C}" type="datetimeFigureOut">
              <a:rPr lang="en-US" smtClean="0"/>
              <a:pPr/>
              <a:t>3/22/2020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EAC73E9-0AA9-4783-A083-19671750ED8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B3D20C6-24D8-4724-885C-927D28B34D1C}" type="datetimeFigureOut">
              <a:rPr lang="en-US" smtClean="0"/>
              <a:pPr/>
              <a:t>3/22/2020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EAC73E9-0AA9-4783-A083-19671750ED8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EB3D20C6-24D8-4724-885C-927D28B34D1C}" type="datetimeFigureOut">
              <a:rPr lang="en-US" smtClean="0"/>
              <a:pPr/>
              <a:t>3/22/2020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EAC73E9-0AA9-4783-A083-19671750ED82}"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B3D20C6-24D8-4724-885C-927D28B34D1C}" type="datetimeFigureOut">
              <a:rPr lang="en-US" smtClean="0"/>
              <a:pPr/>
              <a:t>3/22/2020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EAC73E9-0AA9-4783-A083-19671750ED8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Solution" TargetMode="External"/><Relationship Id="rId2" Type="http://schemas.openxmlformats.org/officeDocument/2006/relationships/hyperlink" Target="http://en.wikipedia.org/wiki/Soli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152400"/>
            <a:ext cx="5105400" cy="2590800"/>
          </a:xfrm>
        </p:spPr>
        <p:txBody>
          <a:bodyPr/>
          <a:lstStyle/>
          <a:p>
            <a:pPr algn="l"/>
            <a:r>
              <a:rPr lang="en-US" sz="2400" cap="none" dirty="0" smtClean="0"/>
              <a:t/>
            </a:r>
            <a:br>
              <a:rPr lang="en-US" sz="2400" cap="none" dirty="0" smtClean="0"/>
            </a:br>
            <a:r>
              <a:rPr lang="en-US" sz="2400" cap="none" dirty="0" smtClean="0"/>
              <a:t/>
            </a:r>
            <a:br>
              <a:rPr lang="en-US" sz="2400" cap="none" dirty="0" smtClean="0"/>
            </a:br>
            <a:r>
              <a:rPr lang="en-US" sz="2400" cap="none" dirty="0" smtClean="0"/>
              <a:t> Analytical Chemistry</a:t>
            </a:r>
            <a:br>
              <a:rPr lang="en-US" sz="2400" cap="none" dirty="0" smtClean="0"/>
            </a:br>
            <a:r>
              <a:rPr lang="en-US" sz="2400" cap="none" dirty="0" smtClean="0"/>
              <a:t>lec.7 </a:t>
            </a:r>
            <a:br>
              <a:rPr lang="en-US" sz="2400" cap="none" dirty="0" smtClean="0"/>
            </a:br>
            <a:r>
              <a:rPr lang="en-US" sz="2400" cap="none" dirty="0" smtClean="0"/>
              <a:t>22/3/2020 </a:t>
            </a:r>
            <a:r>
              <a:rPr lang="en-US" sz="2400" dirty="0" smtClean="0"/>
              <a:t/>
            </a:r>
            <a:br>
              <a:rPr lang="en-US" sz="2400" dirty="0" smtClean="0"/>
            </a:br>
            <a:endParaRPr lang="en-US" sz="2400" dirty="0"/>
          </a:p>
        </p:txBody>
      </p:sp>
      <p:sp>
        <p:nvSpPr>
          <p:cNvPr id="3" name="Subtitle 2"/>
          <p:cNvSpPr>
            <a:spLocks noGrp="1"/>
          </p:cNvSpPr>
          <p:nvPr>
            <p:ph type="subTitle" idx="1"/>
          </p:nvPr>
        </p:nvSpPr>
        <p:spPr>
          <a:xfrm>
            <a:off x="3354442" y="2590800"/>
            <a:ext cx="5114778" cy="2050312"/>
          </a:xfrm>
        </p:spPr>
        <p:txBody>
          <a:bodyPr/>
          <a:lstStyle/>
          <a:p>
            <a:pPr algn="l"/>
            <a:r>
              <a:rPr lang="en-US" dirty="0" smtClean="0"/>
              <a:t>Prof.</a:t>
            </a:r>
            <a:r>
              <a:rPr lang="en-US" b="1" dirty="0" smtClean="0"/>
              <a:t> . Dr./ Nadia Y. Ahmed</a:t>
            </a:r>
            <a:endParaRPr lang="en-US" dirty="0" smtClean="0"/>
          </a:p>
          <a:p>
            <a:pPr algn="l"/>
            <a:r>
              <a:rPr lang="en-US" sz="1400" dirty="0" smtClean="0"/>
              <a:t>Emeritus </a:t>
            </a:r>
            <a:r>
              <a:rPr lang="en-US" sz="1400" dirty="0" smtClean="0"/>
              <a:t>Prof. of </a:t>
            </a:r>
            <a:r>
              <a:rPr lang="en-US" sz="1400" dirty="0" smtClean="0"/>
              <a:t>Biochemistry</a:t>
            </a:r>
            <a:r>
              <a:rPr lang="en-US" sz="1400" dirty="0" smtClean="0"/>
              <a:t>, Fac. of Agric. </a:t>
            </a:r>
            <a:r>
              <a:rPr lang="en-US" sz="1400" dirty="0" err="1" smtClean="0"/>
              <a:t>Benha</a:t>
            </a:r>
            <a:r>
              <a:rPr lang="en-US" sz="1400" dirty="0" smtClean="0"/>
              <a:t> </a:t>
            </a:r>
            <a:r>
              <a:rPr lang="en-US" sz="1400" dirty="0" smtClean="0"/>
              <a:t>Univ.</a:t>
            </a:r>
          </a:p>
          <a:p>
            <a:pPr algn="l"/>
            <a:r>
              <a:rPr lang="en-US" b="1" dirty="0" smtClean="0"/>
              <a:t>Dr/ </a:t>
            </a:r>
            <a:r>
              <a:rPr lang="en-US" b="1" dirty="0" err="1" smtClean="0"/>
              <a:t>Nesreen</a:t>
            </a:r>
            <a:r>
              <a:rPr lang="en-US" b="1" dirty="0" smtClean="0"/>
              <a:t> S. </a:t>
            </a:r>
            <a:r>
              <a:rPr lang="en-US" b="1" dirty="0" err="1" smtClean="0"/>
              <a:t>Salim</a:t>
            </a:r>
            <a:r>
              <a:rPr lang="en-US" b="1" dirty="0" smtClean="0"/>
              <a:t> </a:t>
            </a:r>
            <a:endParaRPr lang="en-US" b="1" dirty="0"/>
          </a:p>
        </p:txBody>
      </p:sp>
      <p:pic>
        <p:nvPicPr>
          <p:cNvPr id="4" name="Picture 3"/>
          <p:cNvPicPr/>
          <p:nvPr/>
        </p:nvPicPr>
        <p:blipFill>
          <a:blip r:embed="rId3" cstate="print"/>
          <a:srcRect/>
          <a:stretch>
            <a:fillRect/>
          </a:stretch>
        </p:blipFill>
        <p:spPr bwMode="auto">
          <a:xfrm>
            <a:off x="0" y="762000"/>
            <a:ext cx="3276600" cy="4267200"/>
          </a:xfrm>
          <a:prstGeom prst="rect">
            <a:avLst/>
          </a:prstGeom>
          <a:noFill/>
          <a:ln w="9525">
            <a:noFill/>
            <a:miter lim="800000"/>
            <a:headEnd/>
            <a:tailEnd/>
          </a:ln>
        </p:spPr>
      </p:pic>
      <p:pic>
        <p:nvPicPr>
          <p:cNvPr id="5" name="Picture 4"/>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772400" y="87238"/>
            <a:ext cx="1258319" cy="750962"/>
          </a:xfrm>
          <a:prstGeom prst="rect">
            <a:avLst/>
          </a:prstGeom>
          <a:noFill/>
          <a:ln>
            <a:noFill/>
          </a:ln>
          <a:effectLst/>
        </p:spPr>
      </p:pic>
      <p:pic>
        <p:nvPicPr>
          <p:cNvPr id="6" name="Picture 5"/>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248400" y="0"/>
            <a:ext cx="1229072" cy="827163"/>
          </a:xfrm>
          <a:prstGeom prst="rect">
            <a:avLst/>
          </a:prstGeom>
          <a:noFill/>
          <a:ln>
            <a:noFill/>
          </a:ln>
          <a:effectLst/>
        </p:spPr>
      </p:pic>
      <p:pic>
        <p:nvPicPr>
          <p:cNvPr id="7" name="Picture 6"/>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419600" y="0"/>
            <a:ext cx="1447800" cy="914400"/>
          </a:xfrm>
          <a:prstGeom prst="rect">
            <a:avLst/>
          </a:prstGeom>
          <a:noFill/>
          <a:ln>
            <a:noFill/>
          </a:ln>
          <a:effectLst/>
        </p:spPr>
      </p:pic>
      <p:pic>
        <p:nvPicPr>
          <p:cNvPr id="8" name="Picture 7" descr="biochemistry"/>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895600" y="0"/>
            <a:ext cx="1370112" cy="105734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indicator in </a:t>
            </a:r>
            <a:r>
              <a:rPr lang="en-US" dirty="0" err="1" smtClean="0"/>
              <a:t>Volhard</a:t>
            </a:r>
            <a:r>
              <a:rPr lang="en-US" dirty="0" smtClean="0"/>
              <a:t> titrations is Fe3+, which reacts with </a:t>
            </a:r>
            <a:r>
              <a:rPr lang="en-US" dirty="0" err="1" smtClean="0"/>
              <a:t>titrant</a:t>
            </a:r>
            <a:r>
              <a:rPr lang="en-US" dirty="0" smtClean="0"/>
              <a:t> to form a red colored complex: </a:t>
            </a:r>
            <a:r>
              <a:rPr lang="en-US" dirty="0" err="1" smtClean="0"/>
              <a:t>Volhard</a:t>
            </a:r>
            <a:r>
              <a:rPr lang="en-US" dirty="0" smtClean="0"/>
              <a:t> indicator </a:t>
            </a:r>
            <a:r>
              <a:rPr lang="en-US" dirty="0" err="1" smtClean="0"/>
              <a:t>rxn</a:t>
            </a:r>
            <a:endParaRPr lang="en-US" dirty="0" smtClean="0"/>
          </a:p>
          <a:p>
            <a:r>
              <a:rPr lang="en-US" dirty="0" smtClean="0"/>
              <a:t> Fe</a:t>
            </a:r>
            <a:r>
              <a:rPr lang="en-US" baseline="30000" dirty="0" smtClean="0"/>
              <a:t>3+</a:t>
            </a:r>
            <a:r>
              <a:rPr lang="en-US" dirty="0" smtClean="0"/>
              <a:t>           +      SCN</a:t>
            </a:r>
            <a:r>
              <a:rPr lang="en-US" baseline="30000" dirty="0" smtClean="0"/>
              <a:t>− </a:t>
            </a:r>
            <a:r>
              <a:rPr lang="en-US" dirty="0" smtClean="0"/>
              <a:t>          ↔ Fe(SCN)</a:t>
            </a:r>
            <a:r>
              <a:rPr lang="en-US" baseline="30000" dirty="0" smtClean="0"/>
              <a:t>2+</a:t>
            </a:r>
            <a:r>
              <a:rPr lang="en-US" baseline="-25000" dirty="0" smtClean="0"/>
              <a:t>(</a:t>
            </a:r>
            <a:r>
              <a:rPr lang="en-US" baseline="-25000" dirty="0" err="1" smtClean="0"/>
              <a:t>aq</a:t>
            </a:r>
            <a:r>
              <a:rPr lang="en-US" baseline="-25000" dirty="0" smtClean="0"/>
              <a:t>)</a:t>
            </a:r>
            <a:endParaRPr lang="en-US" dirty="0" smtClean="0"/>
          </a:p>
          <a:p>
            <a:r>
              <a:rPr lang="en-US" dirty="0" smtClean="0"/>
              <a:t> </a:t>
            </a:r>
            <a:r>
              <a:rPr lang="en-US" sz="1200" dirty="0" smtClean="0"/>
              <a:t>indicator                                                  </a:t>
            </a:r>
            <a:r>
              <a:rPr lang="en-US" sz="1200" dirty="0" err="1" smtClean="0"/>
              <a:t>titrant</a:t>
            </a:r>
            <a:r>
              <a:rPr lang="en-US" sz="1200" dirty="0" smtClean="0"/>
              <a:t>                                 red complex</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This is a good method for the analysis of Ag+ in solution. We can extend the applicability of this method to anions such as I− through the procedure known as back-titration. A measured excess of Ag+ is added to the dissolved sample:</a:t>
            </a:r>
          </a:p>
          <a:p>
            <a:r>
              <a:rPr lang="en-US" dirty="0" smtClean="0"/>
              <a:t> Ag</a:t>
            </a:r>
            <a:r>
              <a:rPr lang="en-US" baseline="30000" dirty="0" smtClean="0"/>
              <a:t>+</a:t>
            </a:r>
            <a:r>
              <a:rPr lang="en-US" dirty="0" smtClean="0"/>
              <a:t>      +    I</a:t>
            </a:r>
            <a:r>
              <a:rPr lang="en-US" baseline="30000" dirty="0" smtClean="0"/>
              <a:t>−</a:t>
            </a:r>
            <a:r>
              <a:rPr lang="en-US" dirty="0" smtClean="0"/>
              <a:t>     ↔    </a:t>
            </a:r>
            <a:r>
              <a:rPr lang="en-US" dirty="0" err="1" smtClean="0"/>
              <a:t>AgI</a:t>
            </a:r>
            <a:r>
              <a:rPr lang="en-US" baseline="-25000" dirty="0" smtClean="0"/>
              <a:t>(s)</a:t>
            </a:r>
            <a:endParaRPr lang="en-US" dirty="0" smtClean="0"/>
          </a:p>
          <a:p>
            <a:r>
              <a:rPr lang="en-US" dirty="0" smtClean="0"/>
              <a:t> </a:t>
            </a:r>
            <a:r>
              <a:rPr lang="en-US" sz="1400" dirty="0" smtClean="0"/>
              <a:t>excess reagent        </a:t>
            </a:r>
            <a:r>
              <a:rPr lang="en-US" sz="1400" dirty="0" err="1" smtClean="0"/>
              <a:t>analyte</a:t>
            </a:r>
            <a:r>
              <a:rPr lang="en-US" sz="1400" dirty="0" smtClean="0"/>
              <a: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After the precipitation of </a:t>
            </a:r>
            <a:r>
              <a:rPr lang="en-US" dirty="0" err="1" smtClean="0"/>
              <a:t>AgI</a:t>
            </a:r>
            <a:r>
              <a:rPr lang="en-US" dirty="0" smtClean="0"/>
              <a:t> is complete, the concentration of excess Ag+ </a:t>
            </a:r>
            <a:r>
              <a:rPr lang="en-US" dirty="0" err="1" smtClean="0"/>
              <a:t>titrant</a:t>
            </a:r>
            <a:r>
              <a:rPr lang="en-US" dirty="0" smtClean="0"/>
              <a:t> is determined by a </a:t>
            </a:r>
            <a:r>
              <a:rPr lang="en-US" dirty="0" err="1" smtClean="0"/>
              <a:t>Volhard</a:t>
            </a:r>
            <a:r>
              <a:rPr lang="en-US" dirty="0" smtClean="0"/>
              <a:t> titration. The number of moles of I− </a:t>
            </a:r>
            <a:r>
              <a:rPr lang="en-US" dirty="0" err="1" smtClean="0"/>
              <a:t>analyte</a:t>
            </a:r>
            <a:r>
              <a:rPr lang="en-US" dirty="0" smtClean="0"/>
              <a:t> originally present in the solution is easily calculated:</a:t>
            </a:r>
          </a:p>
          <a:p>
            <a:r>
              <a:rPr lang="en-US" dirty="0" smtClean="0"/>
              <a:t> mol I− = mol Ag+ originally added to solution −  mol Ag+ as determined by </a:t>
            </a:r>
            <a:r>
              <a:rPr lang="en-US" dirty="0" err="1" smtClean="0"/>
              <a:t>Volhard</a:t>
            </a:r>
            <a:r>
              <a:rPr lang="en-US" dirty="0" smtClean="0"/>
              <a:t> titration</a:t>
            </a:r>
          </a:p>
          <a:p>
            <a:r>
              <a:rPr lang="en-US" dirty="0" smtClean="0"/>
              <a:t>In a similar manner, the </a:t>
            </a:r>
            <a:r>
              <a:rPr lang="en-US" dirty="0" err="1" smtClean="0"/>
              <a:t>Volhard</a:t>
            </a:r>
            <a:r>
              <a:rPr lang="en-US" dirty="0" smtClean="0"/>
              <a:t> titration method can be used to analyze for a number of anions.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 result for volhard method titration"/>
          <p:cNvPicPr>
            <a:picLocks noGrp="1"/>
          </p:cNvPicPr>
          <p:nvPr>
            <p:ph idx="1"/>
          </p:nvPr>
        </p:nvPicPr>
        <p:blipFill>
          <a:blip r:embed="rId2" cstate="print"/>
          <a:srcRect/>
          <a:stretch>
            <a:fillRect/>
          </a:stretch>
        </p:blipFill>
        <p:spPr bwMode="auto">
          <a:xfrm>
            <a:off x="1371600" y="2743200"/>
            <a:ext cx="1952625" cy="3171825"/>
          </a:xfrm>
          <a:prstGeom prst="rect">
            <a:avLst/>
          </a:prstGeom>
          <a:noFill/>
          <a:ln w="9525">
            <a:noFill/>
            <a:miter lim="800000"/>
            <a:headEnd/>
            <a:tailEnd/>
          </a:ln>
        </p:spPr>
      </p:pic>
      <p:pic>
        <p:nvPicPr>
          <p:cNvPr id="5" name="Picture 4" descr="Image result for mohr method titration"/>
          <p:cNvPicPr/>
          <p:nvPr/>
        </p:nvPicPr>
        <p:blipFill>
          <a:blip r:embed="rId3" cstate="print"/>
          <a:srcRect/>
          <a:stretch>
            <a:fillRect/>
          </a:stretch>
        </p:blipFill>
        <p:spPr bwMode="auto">
          <a:xfrm>
            <a:off x="4343400" y="3276600"/>
            <a:ext cx="3078196" cy="2644346"/>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What is the ratio of silvers in coin if  2 g  need  39.6  ml  of KCNS (0.4103 g KCNS  dissolved in 100 ml solute for silver precipitation . note that the coin is dissolved first then treated with KCNS in the presence of ferric ions.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endParaRPr lang="en-US" dirty="0"/>
          </a:p>
        </p:txBody>
      </p:sp>
      <p:sp>
        <p:nvSpPr>
          <p:cNvPr id="3" name="Content Placeholder 2"/>
          <p:cNvSpPr>
            <a:spLocks noGrp="1"/>
          </p:cNvSpPr>
          <p:nvPr>
            <p:ph idx="1"/>
          </p:nvPr>
        </p:nvSpPr>
        <p:spPr>
          <a:xfrm>
            <a:off x="457200" y="838200"/>
            <a:ext cx="7239000" cy="5617536"/>
          </a:xfrm>
        </p:spPr>
        <p:txBody>
          <a:bodyPr>
            <a:normAutofit fontScale="70000" lnSpcReduction="20000"/>
          </a:bodyPr>
          <a:lstStyle/>
          <a:p>
            <a:r>
              <a:rPr lang="en-US" dirty="0" smtClean="0"/>
              <a:t>KCNS + Ag </a:t>
            </a:r>
            <a:r>
              <a:rPr lang="en-US" baseline="30000" dirty="0" smtClean="0"/>
              <a:t>+  </a:t>
            </a:r>
            <a:r>
              <a:rPr lang="en-US" dirty="0" smtClean="0"/>
              <a:t>→  </a:t>
            </a:r>
            <a:r>
              <a:rPr lang="en-US" dirty="0" err="1" smtClean="0"/>
              <a:t>AgCNS</a:t>
            </a:r>
            <a:r>
              <a:rPr lang="en-US" dirty="0" smtClean="0"/>
              <a:t> </a:t>
            </a:r>
          </a:p>
          <a:p>
            <a:r>
              <a:rPr lang="en-US" dirty="0" smtClean="0"/>
              <a:t>CNS</a:t>
            </a:r>
            <a:r>
              <a:rPr lang="en-US" baseline="30000" dirty="0" smtClean="0"/>
              <a:t>-</a:t>
            </a:r>
            <a:r>
              <a:rPr lang="en-US" dirty="0" smtClean="0"/>
              <a:t> + Ag </a:t>
            </a:r>
            <a:r>
              <a:rPr lang="en-US" baseline="30000" dirty="0" smtClean="0"/>
              <a:t>+</a:t>
            </a:r>
            <a:r>
              <a:rPr lang="en-US" dirty="0" smtClean="0"/>
              <a:t>→  </a:t>
            </a:r>
            <a:r>
              <a:rPr lang="en-US" dirty="0" err="1" smtClean="0"/>
              <a:t>AgCNS</a:t>
            </a:r>
            <a:endParaRPr lang="en-US" dirty="0" smtClean="0"/>
          </a:p>
          <a:p>
            <a:r>
              <a:rPr lang="en-US" dirty="0" smtClean="0"/>
              <a:t>solution :</a:t>
            </a:r>
          </a:p>
          <a:p>
            <a:r>
              <a:rPr lang="en-US" dirty="0" smtClean="0"/>
              <a:t>E.N. of Ag    =    E.N. of KCNS </a:t>
            </a:r>
          </a:p>
          <a:p>
            <a:r>
              <a:rPr lang="en-US" dirty="0" smtClean="0"/>
              <a:t>1 mol Ag+   =  1   equivalent </a:t>
            </a:r>
          </a:p>
          <a:p>
            <a:r>
              <a:rPr lang="en-US" dirty="0" smtClean="0"/>
              <a:t> </a:t>
            </a:r>
          </a:p>
          <a:p>
            <a:r>
              <a:rPr lang="en-US" dirty="0" smtClean="0"/>
              <a:t>1 mol KCNS   =  1   equivalent </a:t>
            </a:r>
          </a:p>
          <a:p>
            <a:r>
              <a:rPr lang="en-US" dirty="0" smtClean="0"/>
              <a:t> to calculate  Normality of </a:t>
            </a:r>
            <a:r>
              <a:rPr lang="en-US" dirty="0" err="1" smtClean="0"/>
              <a:t>thiocyanate</a:t>
            </a:r>
            <a:r>
              <a:rPr lang="en-US" dirty="0" smtClean="0"/>
              <a:t> (KCNS) = (mass / molecular weight )/ </a:t>
            </a:r>
            <a:r>
              <a:rPr lang="en-US" dirty="0" err="1" smtClean="0"/>
              <a:t>volum</a:t>
            </a:r>
            <a:endParaRPr lang="en-US" dirty="0" smtClean="0"/>
          </a:p>
          <a:p>
            <a:r>
              <a:rPr lang="en-US" dirty="0" smtClean="0"/>
              <a:t>= (0.1403 /97.17)/0.100= 0.0422 N </a:t>
            </a:r>
          </a:p>
          <a:p>
            <a:r>
              <a:rPr lang="en-US" dirty="0" smtClean="0"/>
              <a:t> </a:t>
            </a:r>
          </a:p>
          <a:p>
            <a:r>
              <a:rPr lang="en-US" dirty="0" smtClean="0"/>
              <a:t>E.N. of Ag    =    E.N. of KCNS </a:t>
            </a:r>
          </a:p>
          <a:p>
            <a:r>
              <a:rPr lang="en-US" dirty="0" smtClean="0"/>
              <a:t>	= 0.0422 ×  (39.6 /1000) = 0.0167 </a:t>
            </a:r>
          </a:p>
          <a:p>
            <a:r>
              <a:rPr lang="en-US" dirty="0" smtClean="0"/>
              <a:t>E.N. of Ag    = mass (or weight) / molecular weight </a:t>
            </a:r>
          </a:p>
          <a:p>
            <a:r>
              <a:rPr lang="en-US" dirty="0" smtClean="0"/>
              <a:t>0.0167 = mass (or weight) / 108 </a:t>
            </a:r>
          </a:p>
          <a:p>
            <a:r>
              <a:rPr lang="en-US" dirty="0" smtClean="0"/>
              <a:t>So : mass = 108 × 0.0167 = 1.8039 g .</a:t>
            </a:r>
          </a:p>
          <a:p>
            <a:r>
              <a:rPr lang="en-US" dirty="0" smtClean="0"/>
              <a:t>% of Ag = (pure mass÷ total mass ) × 100</a:t>
            </a:r>
          </a:p>
          <a:p>
            <a:r>
              <a:rPr lang="en-US" dirty="0" smtClean="0"/>
              <a:t>                = (1.8039  ÷  2)  × 100  = 90.2 %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213360"/>
          </a:xfrm>
        </p:spPr>
        <p:txBody>
          <a:bodyPr>
            <a:normAutofit fontScale="90000"/>
          </a:bodyPr>
          <a:lstStyle/>
          <a:p>
            <a:endParaRPr lang="en-US" dirty="0"/>
          </a:p>
        </p:txBody>
      </p:sp>
      <p:sp>
        <p:nvSpPr>
          <p:cNvPr id="3" name="Content Placeholder 2"/>
          <p:cNvSpPr>
            <a:spLocks noGrp="1"/>
          </p:cNvSpPr>
          <p:nvPr>
            <p:ph idx="1"/>
          </p:nvPr>
        </p:nvSpPr>
        <p:spPr>
          <a:xfrm>
            <a:off x="457200" y="762000"/>
            <a:ext cx="7239000" cy="5693736"/>
          </a:xfrm>
        </p:spPr>
        <p:txBody>
          <a:bodyPr>
            <a:normAutofit fontScale="92500" lnSpcReduction="10000"/>
          </a:bodyPr>
          <a:lstStyle/>
          <a:p>
            <a:pPr lvl="0"/>
            <a:r>
              <a:rPr lang="en-US" dirty="0" smtClean="0"/>
              <a:t>Solution of acidic potassium oxalate its normality as acid equal 0.2 N what is its normality when used to precipitate oxalate , what is the weight of Ca2C2O4 (calcium oxalate) precipitate when one milliliter of solution with CaCl2.</a:t>
            </a:r>
          </a:p>
          <a:p>
            <a:r>
              <a:rPr lang="en-US" dirty="0" smtClean="0"/>
              <a:t>Solution :</a:t>
            </a:r>
          </a:p>
          <a:p>
            <a:r>
              <a:rPr lang="en-US" dirty="0" smtClean="0"/>
              <a:t>1 mol  KHC2O4 = 1   equivalent                            (as acid) </a:t>
            </a:r>
          </a:p>
          <a:p>
            <a:r>
              <a:rPr lang="en-US" dirty="0" smtClean="0"/>
              <a:t>1 mol  KHC2O4 = 2   equivalent                         (as precipitate) </a:t>
            </a:r>
          </a:p>
          <a:p>
            <a:r>
              <a:rPr lang="en-US" dirty="0" smtClean="0"/>
              <a:t>E.N.  of  CaC2O4       =    E.N. of  KHC2O4 </a:t>
            </a:r>
          </a:p>
          <a:p>
            <a:r>
              <a:rPr lang="en-US" dirty="0" smtClean="0"/>
              <a:t>E.N.  of  CaC2O4       =  0.2 × (1/1000) = 0.0002   E.</a:t>
            </a:r>
          </a:p>
          <a:p>
            <a:r>
              <a:rPr lang="en-US" dirty="0" smtClean="0"/>
              <a:t>Weight  of CaC2O4   = 0.0002 (128/2)= 0.0128 g </a:t>
            </a:r>
          </a:p>
          <a:p>
            <a:r>
              <a:rPr lang="en-US" dirty="0" smtClean="0"/>
              <a: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What is the number of sodium chloride milliliters (normality equal 3 ) . 3 N needed for </a:t>
            </a:r>
            <a:r>
              <a:rPr lang="en-US" dirty="0" err="1" smtClean="0"/>
              <a:t>preicipitating</a:t>
            </a:r>
            <a:r>
              <a:rPr lang="en-US" dirty="0" smtClean="0"/>
              <a:t> 500 ml of silver in silver nitrate solution .</a:t>
            </a:r>
          </a:p>
          <a:p>
            <a:r>
              <a:rPr lang="en-US" dirty="0" smtClean="0"/>
              <a:t>Solution:</a:t>
            </a:r>
          </a:p>
          <a:p>
            <a:r>
              <a:rPr lang="en-US" dirty="0" smtClean="0"/>
              <a:t>E.N. of </a:t>
            </a:r>
            <a:r>
              <a:rPr lang="en-US" dirty="0" err="1" smtClean="0"/>
              <a:t>NaCl</a:t>
            </a:r>
            <a:r>
              <a:rPr lang="en-US" dirty="0" smtClean="0"/>
              <a:t> = E.N. of Ag </a:t>
            </a:r>
          </a:p>
          <a:p>
            <a:r>
              <a:rPr lang="en-US" dirty="0" err="1" smtClean="0"/>
              <a:t>Volum</a:t>
            </a:r>
            <a:r>
              <a:rPr lang="en-US" dirty="0" smtClean="0"/>
              <a:t> × normality = weight of silver/ E.W.</a:t>
            </a:r>
          </a:p>
          <a:p>
            <a:r>
              <a:rPr lang="en-US" dirty="0" smtClean="0"/>
              <a:t>V × 3 = ((500/1000) /108)</a:t>
            </a:r>
          </a:p>
          <a:p>
            <a:r>
              <a:rPr lang="en-US" dirty="0" smtClean="0"/>
              <a:t>V = 1.5 ml </a:t>
            </a:r>
          </a:p>
          <a:p>
            <a:r>
              <a:rPr lang="en-US" dirty="0" smtClean="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Precipitation Reactions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Precipitation reactions occur when </a:t>
            </a:r>
            <a:r>
              <a:rPr lang="en-US" dirty="0" err="1" smtClean="0"/>
              <a:t>cations</a:t>
            </a:r>
            <a:r>
              <a:rPr lang="en-US" dirty="0" smtClean="0"/>
              <a:t> and anions in aqueous solution combine to form an insoluble ionic solid called a </a:t>
            </a:r>
            <a:r>
              <a:rPr lang="en-US" b="1" dirty="0" smtClean="0"/>
              <a:t>precipitate</a:t>
            </a:r>
            <a:r>
              <a:rPr lang="en-US" dirty="0" smtClean="0"/>
              <a:t>. Whether or not such a reaction occurs can be determined by using the </a:t>
            </a:r>
            <a:r>
              <a:rPr lang="en-US" b="1" dirty="0" smtClean="0"/>
              <a:t>solubility rules</a:t>
            </a:r>
            <a:r>
              <a:rPr lang="en-US" dirty="0" smtClean="0"/>
              <a:t> for common ionic solids. Because not all aqueous reactions form precipitates, one must consult the solubility rules before determining the state of the products and writing a </a:t>
            </a:r>
            <a:r>
              <a:rPr lang="en-US" b="1" dirty="0" smtClean="0"/>
              <a:t>net ionic equation.</a:t>
            </a:r>
            <a:r>
              <a:rPr lang="en-US" dirty="0" smtClean="0"/>
              <a:t> The ability to predict these reactions allows scientists to determine which ions are present in a solution, and allows industries to form chemicals by extracting components from these reactions.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Properties of Precipitates</a:t>
            </a:r>
            <a:br>
              <a:rPr lang="en-US" dirty="0" smtClean="0"/>
            </a:br>
            <a:endParaRPr lang="en-US" dirty="0"/>
          </a:p>
        </p:txBody>
      </p:sp>
      <p:sp>
        <p:nvSpPr>
          <p:cNvPr id="3" name="Content Placeholder 2"/>
          <p:cNvSpPr>
            <a:spLocks noGrp="1"/>
          </p:cNvSpPr>
          <p:nvPr>
            <p:ph idx="1"/>
          </p:nvPr>
        </p:nvSpPr>
        <p:spPr/>
        <p:txBody>
          <a:bodyPr/>
          <a:lstStyle/>
          <a:p>
            <a:r>
              <a:rPr lang="en-US" dirty="0" smtClean="0"/>
              <a:t>Precipitates are insoluble ionic solid products of a reaction, formed when certain </a:t>
            </a:r>
            <a:r>
              <a:rPr lang="en-US" dirty="0" err="1" smtClean="0"/>
              <a:t>cations</a:t>
            </a:r>
            <a:r>
              <a:rPr lang="en-US" dirty="0" smtClean="0"/>
              <a:t> and anions combine in an aqueous solution. The determining factors of the formation of a precipitate can vary. Some reactions depend on temperature, such as solutions used for buffers, whereas others are dependent only on solution concentration. The solids produced in precipitate reactions are crystalline solids, and can be suspended throughout the liquid or fall to the bottom of the solution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b="1" dirty="0" smtClean="0"/>
              <a:t>Precipitation</a:t>
            </a:r>
            <a:r>
              <a:rPr lang="en-US" dirty="0" smtClean="0"/>
              <a:t> is the formation of a </a:t>
            </a:r>
            <a:r>
              <a:rPr lang="en-US" u="sng" dirty="0" smtClean="0">
                <a:hlinkClick r:id="rId2"/>
              </a:rPr>
              <a:t>solid</a:t>
            </a:r>
            <a:r>
              <a:rPr lang="en-US" dirty="0" smtClean="0"/>
              <a:t> in a </a:t>
            </a:r>
            <a:r>
              <a:rPr lang="en-US" u="sng" dirty="0" smtClean="0">
                <a:hlinkClick r:id="rId3"/>
              </a:rPr>
              <a:t>solution</a:t>
            </a:r>
            <a:r>
              <a:rPr lang="en-US" dirty="0" smtClean="0"/>
              <a:t> </a:t>
            </a:r>
          </a:p>
          <a:p>
            <a:pPr lvl="0"/>
            <a:r>
              <a:rPr lang="en-US" dirty="0" smtClean="0"/>
              <a:t>solid formed is called the </a:t>
            </a:r>
            <a:r>
              <a:rPr lang="en-US" b="1" dirty="0" smtClean="0"/>
              <a:t>precipitate</a:t>
            </a:r>
            <a:r>
              <a:rPr lang="en-US" dirty="0" smtClean="0"/>
              <a:t> </a:t>
            </a:r>
          </a:p>
          <a:p>
            <a:pPr lvl="0"/>
            <a:r>
              <a:rPr lang="en-US" dirty="0" smtClean="0"/>
              <a:t>A </a:t>
            </a:r>
            <a:r>
              <a:rPr lang="en-US" b="1" i="1" dirty="0" smtClean="0"/>
              <a:t>precipitation reaction</a:t>
            </a:r>
            <a:r>
              <a:rPr lang="en-US" dirty="0" smtClean="0"/>
              <a:t> occurs when water solutions of two different ionic compounds are mixed and an insoluble solid separates out of solution.</a:t>
            </a:r>
          </a:p>
          <a:p>
            <a:r>
              <a:rPr lang="en-US" dirty="0" err="1" smtClean="0"/>
              <a:t>Eg</a:t>
            </a:r>
            <a:r>
              <a:rPr lang="en-US" dirty="0" smtClean="0"/>
              <a:t>      </a:t>
            </a:r>
            <a:r>
              <a:rPr lang="en-US" dirty="0" err="1" smtClean="0"/>
              <a:t>KCl</a:t>
            </a:r>
            <a:r>
              <a:rPr lang="en-US" dirty="0" smtClean="0"/>
              <a:t>     +     AgNO</a:t>
            </a:r>
            <a:r>
              <a:rPr lang="en-US" baseline="-25000" dirty="0" smtClean="0"/>
              <a:t>3</a:t>
            </a:r>
            <a:r>
              <a:rPr lang="en-US" dirty="0" smtClean="0"/>
              <a:t>   →           </a:t>
            </a:r>
            <a:r>
              <a:rPr lang="en-US" dirty="0" err="1" smtClean="0"/>
              <a:t>AgCl</a:t>
            </a:r>
            <a:r>
              <a:rPr lang="en-US" dirty="0" smtClean="0"/>
              <a:t>  + KNO</a:t>
            </a:r>
            <a:r>
              <a:rPr lang="en-US" baseline="-25000" dirty="0" smtClean="0"/>
              <a:t>3</a:t>
            </a:r>
            <a:r>
              <a:rPr lang="en-US" dirty="0" smtClean="0"/>
              <a:t> </a:t>
            </a:r>
          </a:p>
          <a:p>
            <a:pPr lvl="0"/>
            <a:r>
              <a:rPr lang="en-US" dirty="0" smtClean="0"/>
              <a:t>The precipitate is itself ionic; the </a:t>
            </a:r>
            <a:r>
              <a:rPr lang="en-US" dirty="0" err="1" smtClean="0"/>
              <a:t>cation</a:t>
            </a:r>
            <a:r>
              <a:rPr lang="en-US" dirty="0" smtClean="0"/>
              <a:t> comes from one solution and the anion from another.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lvl="0"/>
            <a:r>
              <a:rPr lang="en-US" dirty="0" smtClean="0"/>
              <a:t>Solubility of a compound = concentrations of a soluble species at equilibrium with its insoluble form.</a:t>
            </a:r>
          </a:p>
          <a:p>
            <a:pPr lvl="0"/>
            <a:r>
              <a:rPr lang="en-US" dirty="0" smtClean="0"/>
              <a:t>If the compound is sparingly soluble, it will produce </a:t>
            </a:r>
            <a:r>
              <a:rPr lang="en-US" dirty="0" err="1" smtClean="0"/>
              <a:t>cation</a:t>
            </a:r>
            <a:r>
              <a:rPr lang="en-US" dirty="0" smtClean="0"/>
              <a:t> &amp; anion.</a:t>
            </a:r>
          </a:p>
          <a:p>
            <a:pPr lvl="0"/>
            <a:r>
              <a:rPr lang="en-US" dirty="0" err="1" smtClean="0"/>
              <a:t>Eg</a:t>
            </a:r>
            <a:r>
              <a:rPr lang="en-US" dirty="0" smtClean="0"/>
              <a:t> </a:t>
            </a:r>
            <a:r>
              <a:rPr lang="en-US" dirty="0" err="1" smtClean="0"/>
              <a:t>AgCl</a:t>
            </a:r>
            <a:r>
              <a:rPr lang="en-US" baseline="-25000" dirty="0" smtClean="0"/>
              <a:t> </a:t>
            </a:r>
            <a:r>
              <a:rPr lang="en-US" dirty="0" smtClean="0"/>
              <a:t>slightly dissolved in water. So </a:t>
            </a:r>
            <a:r>
              <a:rPr lang="en-US" dirty="0" err="1" smtClean="0"/>
              <a:t>AgCl</a:t>
            </a:r>
            <a:r>
              <a:rPr lang="en-US" dirty="0" smtClean="0"/>
              <a:t> has a specific solubility, s = solid phase </a:t>
            </a:r>
            <a:r>
              <a:rPr lang="en-US" dirty="0" err="1" smtClean="0"/>
              <a:t>aq</a:t>
            </a:r>
            <a:r>
              <a:rPr lang="en-US" dirty="0" smtClean="0"/>
              <a:t> = aqueous phase</a:t>
            </a:r>
          </a:p>
          <a:p>
            <a:r>
              <a:rPr lang="en-US" dirty="0" smtClean="0"/>
              <a:t>	</a:t>
            </a:r>
            <a:r>
              <a:rPr lang="en-US" dirty="0" err="1" smtClean="0"/>
              <a:t>AgCl</a:t>
            </a:r>
            <a:r>
              <a:rPr lang="en-US" dirty="0" smtClean="0"/>
              <a:t> (s)     ↔       Ag</a:t>
            </a:r>
            <a:r>
              <a:rPr lang="en-US" baseline="30000" dirty="0" smtClean="0"/>
              <a:t>+</a:t>
            </a:r>
            <a:r>
              <a:rPr lang="en-US" dirty="0" smtClean="0"/>
              <a:t>  (</a:t>
            </a:r>
            <a:r>
              <a:rPr lang="en-US" dirty="0" err="1" smtClean="0"/>
              <a:t>aq</a:t>
            </a:r>
            <a:r>
              <a:rPr lang="en-US" dirty="0" smtClean="0"/>
              <a:t>)+  </a:t>
            </a:r>
            <a:r>
              <a:rPr lang="en-US" dirty="0" err="1" smtClean="0"/>
              <a:t>Cl</a:t>
            </a:r>
            <a:r>
              <a:rPr lang="en-US" baseline="30000" dirty="0" smtClean="0"/>
              <a:t>-</a:t>
            </a:r>
            <a:r>
              <a:rPr lang="en-US" dirty="0" smtClean="0"/>
              <a:t> (</a:t>
            </a:r>
            <a:r>
              <a:rPr lang="en-US" dirty="0" err="1" smtClean="0"/>
              <a:t>aq</a:t>
            </a:r>
            <a:r>
              <a:rPr lang="en-US" dirty="0" smtClean="0"/>
              <a:t>)</a:t>
            </a:r>
          </a:p>
          <a:p>
            <a:pPr lvl="0"/>
            <a:r>
              <a:rPr lang="en-US" dirty="0" smtClean="0"/>
              <a:t>The equilibrium constant for the reaction is known as solubility product constant.</a:t>
            </a:r>
          </a:p>
          <a:p>
            <a:r>
              <a:rPr lang="en-US" dirty="0" smtClean="0"/>
              <a:t>		</a:t>
            </a:r>
            <a:r>
              <a:rPr lang="en-US" dirty="0" err="1" smtClean="0"/>
              <a:t>K</a:t>
            </a:r>
            <a:r>
              <a:rPr lang="en-US" baseline="-25000" dirty="0" err="1" smtClean="0"/>
              <a:t>sp</a:t>
            </a:r>
            <a:r>
              <a:rPr lang="en-US" dirty="0" smtClean="0"/>
              <a:t> (</a:t>
            </a:r>
            <a:r>
              <a:rPr lang="en-US" dirty="0" err="1" smtClean="0"/>
              <a:t>AgCl</a:t>
            </a:r>
            <a:r>
              <a:rPr lang="en-US" dirty="0" smtClean="0"/>
              <a:t>) = [Ag</a:t>
            </a:r>
            <a:r>
              <a:rPr lang="en-US" baseline="30000" dirty="0" smtClean="0"/>
              <a:t>+</a:t>
            </a:r>
            <a:r>
              <a:rPr lang="en-US" dirty="0" smtClean="0"/>
              <a:t>][</a:t>
            </a:r>
            <a:r>
              <a:rPr lang="en-US" dirty="0" err="1" smtClean="0"/>
              <a:t>Cl</a:t>
            </a:r>
            <a:r>
              <a:rPr lang="en-US" baseline="30000" dirty="0" smtClean="0"/>
              <a:t>-</a:t>
            </a:r>
            <a:r>
              <a:rPr lang="en-US" dirty="0" smtClean="0"/>
              <a:t>] </a:t>
            </a:r>
          </a:p>
          <a:p>
            <a:pPr lvl="0"/>
            <a:r>
              <a:rPr lang="en-US" dirty="0" smtClean="0"/>
              <a:t>Concentration of any solid (</a:t>
            </a:r>
            <a:r>
              <a:rPr lang="en-US" dirty="0" err="1" smtClean="0"/>
              <a:t>AgCl</a:t>
            </a:r>
            <a:r>
              <a:rPr lang="en-US" dirty="0" smtClean="0"/>
              <a:t>) is constant and is combined in the equilibrium constant to give </a:t>
            </a:r>
            <a:r>
              <a:rPr lang="en-US" dirty="0" err="1" smtClean="0"/>
              <a:t>K</a:t>
            </a:r>
            <a:r>
              <a:rPr lang="en-US" baseline="-25000" dirty="0" err="1" smtClean="0"/>
              <a:t>sp</a:t>
            </a:r>
            <a:r>
              <a:rPr lang="en-US" baseline="-25000" dirty="0" smtClean="0"/>
              <a:t> </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Solubility product constants are used to describe saturated solutions of ionic compounds of relatively low solubility.  </a:t>
            </a:r>
          </a:p>
          <a:p>
            <a:pPr lvl="0"/>
            <a:r>
              <a:rPr lang="en-US" dirty="0" smtClean="0"/>
              <a:t>A saturated solution is in a state of dynamic equilibrium between the dissolved, dissociated, ionic compound and the </a:t>
            </a:r>
            <a:r>
              <a:rPr lang="en-US" dirty="0" err="1" smtClean="0"/>
              <a:t>undissolved</a:t>
            </a:r>
            <a:r>
              <a:rPr lang="en-US" dirty="0" smtClean="0"/>
              <a:t> solid. </a:t>
            </a:r>
          </a:p>
          <a:p>
            <a:r>
              <a:rPr lang="en-US" dirty="0" smtClean="0"/>
              <a:t> we have two reaction (or method ) to determine </a:t>
            </a:r>
            <a:r>
              <a:rPr lang="en-US" b="1" dirty="0" smtClean="0"/>
              <a:t>Precipitation</a:t>
            </a:r>
            <a:r>
              <a:rPr lang="en-US" dirty="0" smtClean="0"/>
              <a:t> Mohr method or </a:t>
            </a:r>
          </a:p>
          <a:p>
            <a:r>
              <a:rPr lang="en-US" dirty="0" err="1" smtClean="0"/>
              <a:t>Volhard</a:t>
            </a:r>
            <a:r>
              <a:rPr lang="en-US" dirty="0" smtClean="0"/>
              <a:t> Method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The Mohr method </a:t>
            </a:r>
            <a:br>
              <a:rPr lang="en-US" dirty="0" smtClean="0"/>
            </a:br>
            <a:endParaRPr lang="en-US" dirty="0"/>
          </a:p>
        </p:txBody>
      </p:sp>
      <p:sp>
        <p:nvSpPr>
          <p:cNvPr id="3" name="Content Placeholder 2"/>
          <p:cNvSpPr>
            <a:spLocks noGrp="1"/>
          </p:cNvSpPr>
          <p:nvPr>
            <p:ph idx="1"/>
          </p:nvPr>
        </p:nvSpPr>
        <p:spPr/>
        <p:txBody>
          <a:bodyPr/>
          <a:lstStyle/>
          <a:p>
            <a:r>
              <a:rPr lang="en-US" dirty="0" smtClean="0"/>
              <a:t>uses chromate ions as an indicator in the titration of chloride ions with a silver nitrate standard solution. After all the chloride has been precipitated as white silver chloride, the first excess of </a:t>
            </a:r>
            <a:r>
              <a:rPr lang="en-US" dirty="0" err="1" smtClean="0"/>
              <a:t>titrant</a:t>
            </a:r>
            <a:r>
              <a:rPr lang="en-US" dirty="0" smtClean="0"/>
              <a:t> results in the formation of a silver chromate precipitate, which signals the end point (1). The reactions are:</a:t>
            </a:r>
          </a:p>
          <a:p>
            <a:r>
              <a:rPr lang="en-US" dirty="0" smtClean="0"/>
              <a:t> Ag   +    C l    ↔   </a:t>
            </a:r>
            <a:r>
              <a:rPr lang="en-US" dirty="0" err="1" smtClean="0"/>
              <a:t>AgCl</a:t>
            </a:r>
            <a:r>
              <a:rPr lang="en-US" baseline="-25000" dirty="0" smtClean="0"/>
              <a:t>(s)</a:t>
            </a:r>
            <a:endParaRPr lang="en-US" dirty="0" smtClean="0"/>
          </a:p>
          <a:p>
            <a:r>
              <a:rPr lang="en-US" dirty="0" smtClean="0"/>
              <a:t>2 Ag + CrO</a:t>
            </a:r>
            <a:r>
              <a:rPr lang="en-US" baseline="-25000" dirty="0" smtClean="0"/>
              <a:t>4  </a:t>
            </a:r>
            <a:r>
              <a:rPr lang="en-US" dirty="0" smtClean="0"/>
              <a:t>↔ Ag </a:t>
            </a:r>
            <a:r>
              <a:rPr lang="en-US" baseline="-25000" dirty="0" smtClean="0"/>
              <a:t>2</a:t>
            </a:r>
            <a:r>
              <a:rPr lang="en-US" dirty="0" smtClean="0"/>
              <a:t>CrO</a:t>
            </a:r>
            <a:r>
              <a:rPr lang="en-US" baseline="-25000" dirty="0" smtClean="0"/>
              <a:t>4(s)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By knowing the </a:t>
            </a:r>
            <a:r>
              <a:rPr lang="en-US" dirty="0" err="1" smtClean="0"/>
              <a:t>stoichiometry</a:t>
            </a:r>
            <a:r>
              <a:rPr lang="en-US" dirty="0" smtClean="0"/>
              <a:t> and moles consumed at the end point, the amount of chloride in an unknown sample can be determined. This report describes experiments aimed at determining the concentration of chloride in a solid sample.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The </a:t>
            </a:r>
            <a:r>
              <a:rPr lang="en-US" dirty="0" err="1" smtClean="0"/>
              <a:t>Volhard</a:t>
            </a:r>
            <a:r>
              <a:rPr lang="en-US" dirty="0" smtClean="0"/>
              <a:t> Method</a:t>
            </a:r>
            <a:br>
              <a:rPr lang="en-US" dirty="0" smtClean="0"/>
            </a:br>
            <a:endParaRPr lang="en-US" dirty="0"/>
          </a:p>
        </p:txBody>
      </p:sp>
      <p:sp>
        <p:nvSpPr>
          <p:cNvPr id="3" name="Content Placeholder 2"/>
          <p:cNvSpPr>
            <a:spLocks noGrp="1"/>
          </p:cNvSpPr>
          <p:nvPr>
            <p:ph idx="1"/>
          </p:nvPr>
        </p:nvSpPr>
        <p:spPr/>
        <p:txBody>
          <a:bodyPr/>
          <a:lstStyle/>
          <a:p>
            <a:r>
              <a:rPr lang="en-US" dirty="0" smtClean="0"/>
              <a:t>The </a:t>
            </a:r>
            <a:r>
              <a:rPr lang="en-US" dirty="0" err="1" smtClean="0"/>
              <a:t>Volhard</a:t>
            </a:r>
            <a:r>
              <a:rPr lang="en-US" dirty="0" smtClean="0"/>
              <a:t> method of Ag+ determination is associated with </a:t>
            </a:r>
            <a:r>
              <a:rPr lang="en-US" dirty="0" err="1" smtClean="0"/>
              <a:t>argentometric</a:t>
            </a:r>
            <a:r>
              <a:rPr lang="en-US" dirty="0" smtClean="0"/>
              <a:t> titrations even though the titrating agent is actually SCN−: </a:t>
            </a:r>
            <a:r>
              <a:rPr lang="en-US" dirty="0" err="1" smtClean="0"/>
              <a:t>Volhard</a:t>
            </a:r>
            <a:r>
              <a:rPr lang="en-US" dirty="0" smtClean="0"/>
              <a:t> titration </a:t>
            </a:r>
            <a:r>
              <a:rPr lang="en-US" dirty="0" err="1" smtClean="0"/>
              <a:t>rxn</a:t>
            </a:r>
            <a:r>
              <a:rPr lang="en-US" dirty="0" smtClean="0"/>
              <a:t> </a:t>
            </a:r>
          </a:p>
          <a:p>
            <a:r>
              <a:rPr lang="en-US" dirty="0" smtClean="0"/>
              <a:t>Ag</a:t>
            </a:r>
            <a:r>
              <a:rPr lang="en-US" baseline="30000" dirty="0" smtClean="0"/>
              <a:t>+ </a:t>
            </a:r>
            <a:r>
              <a:rPr lang="en-US" dirty="0" smtClean="0"/>
              <a:t>          +             SCN</a:t>
            </a:r>
            <a:r>
              <a:rPr lang="en-US" baseline="30000" dirty="0" smtClean="0"/>
              <a:t>−</a:t>
            </a:r>
            <a:r>
              <a:rPr lang="en-US" dirty="0" smtClean="0"/>
              <a:t>        ↔    </a:t>
            </a:r>
            <a:r>
              <a:rPr lang="en-US" dirty="0" err="1" smtClean="0"/>
              <a:t>AgSCN</a:t>
            </a:r>
            <a:r>
              <a:rPr lang="en-US" baseline="-25000" dirty="0" smtClean="0"/>
              <a:t>(s)</a:t>
            </a:r>
            <a:r>
              <a:rPr lang="en-US" dirty="0" smtClean="0"/>
              <a:t>             </a:t>
            </a:r>
          </a:p>
          <a:p>
            <a:r>
              <a:rPr lang="en-US" sz="1400" dirty="0" err="1" smtClean="0"/>
              <a:t>analyte</a:t>
            </a:r>
            <a:r>
              <a:rPr lang="en-US" sz="1400" dirty="0" smtClean="0"/>
              <a:t>                                                </a:t>
            </a:r>
            <a:r>
              <a:rPr lang="en-US" sz="1400" dirty="0" err="1" smtClean="0"/>
              <a:t>titrant</a:t>
            </a:r>
            <a:endParaRPr lang="en-US" sz="1400"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38</TotalTime>
  <Words>762</Words>
  <Application>Microsoft Office PowerPoint</Application>
  <PresentationFormat>On-screen Show (4:3)</PresentationFormat>
  <Paragraphs>77</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Opulent</vt:lpstr>
      <vt:lpstr>   Analytical Chemistry lec.7  22/3/2020  </vt:lpstr>
      <vt:lpstr>Precipitation Reactions </vt:lpstr>
      <vt:lpstr>Properties of Precipitates </vt:lpstr>
      <vt:lpstr>Slide 4</vt:lpstr>
      <vt:lpstr>Slide 5</vt:lpstr>
      <vt:lpstr>Slide 6</vt:lpstr>
      <vt:lpstr>1- The Mohr method  </vt:lpstr>
      <vt:lpstr>Slide 8</vt:lpstr>
      <vt:lpstr> The Volhard Method </vt:lpstr>
      <vt:lpstr>Slide 10</vt:lpstr>
      <vt:lpstr>Slide 11</vt:lpstr>
      <vt:lpstr>Slide 12</vt:lpstr>
      <vt:lpstr>Slide 13</vt:lpstr>
      <vt:lpstr>Examples : </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ANALYTICAL CHEMISTRY </dc:title>
  <dc:creator>nesrein</dc:creator>
  <cp:lastModifiedBy>nesrein</cp:lastModifiedBy>
  <cp:revision>14</cp:revision>
  <dcterms:created xsi:type="dcterms:W3CDTF">2018-04-08T16:18:41Z</dcterms:created>
  <dcterms:modified xsi:type="dcterms:W3CDTF">2020-03-22T04:42:46Z</dcterms:modified>
</cp:coreProperties>
</file>